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78" r:id="rId5"/>
    <p:sldId id="291" r:id="rId6"/>
    <p:sldId id="288" r:id="rId7"/>
    <p:sldId id="289" r:id="rId8"/>
    <p:sldId id="290" r:id="rId9"/>
    <p:sldId id="286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1C991-C2F2-4BC5-83C2-74DA11C945DE}" type="datetimeFigureOut">
              <a:rPr lang="fr-FR" smtClean="0"/>
              <a:pPr/>
              <a:t>28/09/2019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09F40-47D2-49A2-9E52-C73C512035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Projet d’établissement (1/4)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lvl="0"/>
            <a:r>
              <a:rPr lang="fr-FR" dirty="0" smtClean="0"/>
              <a:t>Axe 1 : construire le lycée professionnel de l'avenir</a:t>
            </a:r>
          </a:p>
          <a:p>
            <a:pPr lvl="1"/>
            <a:r>
              <a:rPr lang="fr-FR" dirty="0" smtClean="0"/>
              <a:t>Plan d’équipement et d’investissement : mobilisation de 50 000 euros de réserves</a:t>
            </a:r>
          </a:p>
          <a:p>
            <a:pPr lvl="1"/>
            <a:r>
              <a:rPr lang="fr-FR" dirty="0" smtClean="0"/>
              <a:t>CDI et salle accès libre en projet</a:t>
            </a:r>
          </a:p>
          <a:p>
            <a:pPr lvl="1"/>
            <a:r>
              <a:rPr lang="fr-FR" dirty="0" smtClean="0"/>
              <a:t>Intégration du numérique dans les usages pédagogiques</a:t>
            </a:r>
          </a:p>
          <a:p>
            <a:pPr lvl="1"/>
            <a:r>
              <a:rPr lang="fr-FR" dirty="0" smtClean="0"/>
              <a:t>Démarche qualité : Certification ISO 9001 pour l’UFA et satisfaction client pour les objets confectionnés</a:t>
            </a:r>
          </a:p>
          <a:p>
            <a:pPr lvl="1"/>
            <a:r>
              <a:rPr lang="fr-FR" dirty="0" smtClean="0"/>
              <a:t>Développement de l’apprentissage en BT et sur la SEP</a:t>
            </a:r>
          </a:p>
          <a:p>
            <a:pPr lvl="1"/>
            <a:endParaRPr lang="fr-F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 d’établissement (2/4)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Axe 2 : entrer dans une démarche de parcours d'excellence</a:t>
            </a:r>
          </a:p>
          <a:p>
            <a:pPr lvl="1"/>
            <a:r>
              <a:rPr lang="fr-FR" dirty="0" smtClean="0"/>
              <a:t>Mise en place d’indicateurs de suivi</a:t>
            </a:r>
          </a:p>
          <a:p>
            <a:pPr lvl="1"/>
            <a:r>
              <a:rPr lang="fr-FR" dirty="0" smtClean="0"/>
              <a:t>Élaboration de feuilles de route par filière à l’horizon 2021</a:t>
            </a:r>
          </a:p>
          <a:p>
            <a:pPr lvl="1"/>
            <a:r>
              <a:rPr lang="fr-FR" dirty="0" smtClean="0"/>
              <a:t>Rendez-vous parcours avec les PP dès la première</a:t>
            </a:r>
          </a:p>
          <a:p>
            <a:pPr lvl="1"/>
            <a:r>
              <a:rPr lang="fr-FR" dirty="0" smtClean="0"/>
              <a:t>Modules de préparation à l’insertion et à la poursuite d’études en terminale</a:t>
            </a:r>
          </a:p>
          <a:p>
            <a:pPr lvl="1"/>
            <a:r>
              <a:rPr lang="fr-FR" dirty="0" smtClean="0"/>
              <a:t>Projets habitat connecté, module hydraulique TP…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 d’établissement (3/4)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Axe 3 : mettre en place un accompagnement personnalisé des élèves entrants</a:t>
            </a:r>
          </a:p>
          <a:p>
            <a:pPr lvl="1"/>
            <a:r>
              <a:rPr lang="fr-FR" dirty="0" smtClean="0"/>
              <a:t>Mise en place d’un outil de suivi de cohortes</a:t>
            </a:r>
          </a:p>
          <a:p>
            <a:pPr lvl="1"/>
            <a:r>
              <a:rPr lang="fr-FR" dirty="0" smtClean="0"/>
              <a:t>Réorganisation de l’accompagnement personnalisé en seconde</a:t>
            </a:r>
          </a:p>
          <a:p>
            <a:pPr lvl="1"/>
            <a:r>
              <a:rPr lang="fr-FR" dirty="0" smtClean="0"/>
              <a:t>Livret d’accueil et de suivi. Test de positionnement en début d’année.</a:t>
            </a:r>
          </a:p>
          <a:p>
            <a:pPr lvl="1"/>
            <a:r>
              <a:rPr lang="fr-FR" dirty="0" smtClean="0"/>
              <a:t>Association des PP de seconde aux travaux du GPDS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 d’établissement (4/4)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Axe 4 : lutter contre les déterminismes</a:t>
            </a:r>
          </a:p>
          <a:p>
            <a:pPr lvl="1"/>
            <a:r>
              <a:rPr lang="fr-FR" dirty="0" smtClean="0"/>
              <a:t>Accompagnement des poursuites d’étude en BTS</a:t>
            </a:r>
          </a:p>
          <a:p>
            <a:pPr lvl="1"/>
            <a:r>
              <a:rPr lang="fr-FR" dirty="0" smtClean="0"/>
              <a:t>Référent égalité filles / garçons, réalisation de clips, journée de l’égalité</a:t>
            </a:r>
          </a:p>
          <a:p>
            <a:pPr lvl="1"/>
            <a:r>
              <a:rPr lang="fr-FR" dirty="0" smtClean="0"/>
              <a:t>mini stages dédiés aux filles et aux élèves de </a:t>
            </a:r>
            <a:r>
              <a:rPr lang="fr-FR" dirty="0" err="1" smtClean="0"/>
              <a:t>Segpa</a:t>
            </a:r>
            <a:endParaRPr lang="fr-FR" dirty="0" smtClean="0"/>
          </a:p>
          <a:p>
            <a:pPr lvl="1"/>
            <a:r>
              <a:rPr lang="fr-FR" dirty="0" smtClean="0"/>
              <a:t>Projet artistique et culturel ambitieux</a:t>
            </a:r>
          </a:p>
          <a:p>
            <a:pPr lvl="1"/>
            <a:r>
              <a:rPr lang="fr-FR" dirty="0" smtClean="0"/>
              <a:t>Création de clubs : informatique, jeux de société</a:t>
            </a:r>
          </a:p>
          <a:p>
            <a:pPr lvl="1"/>
            <a:r>
              <a:rPr lang="fr-FR" dirty="0" smtClean="0"/>
              <a:t>Ouverture internationale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RENTREE 2019-20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4000" dirty="0" smtClean="0"/>
              <a:t>Rénovation de la voie professionnelle</a:t>
            </a:r>
            <a:endParaRPr lang="fr-FR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fr-FR" dirty="0" smtClean="0"/>
              <a:t>Accompagnement des entrants</a:t>
            </a:r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19"/>
          </a:xfrm>
        </p:spPr>
        <p:txBody>
          <a:bodyPr>
            <a:normAutofit/>
          </a:bodyPr>
          <a:lstStyle/>
          <a:p>
            <a:pPr marL="514350" indent="-514350"/>
            <a:r>
              <a:rPr lang="fr-FR" dirty="0" smtClean="0"/>
              <a:t>Les journées d’accueil</a:t>
            </a:r>
          </a:p>
          <a:p>
            <a:pPr marL="514350" indent="-514350"/>
            <a:r>
              <a:rPr lang="fr-FR" dirty="0" smtClean="0"/>
              <a:t>Le livret d’accompagnement et les </a:t>
            </a:r>
            <a:r>
              <a:rPr lang="fr-FR" dirty="0" smtClean="0">
                <a:solidFill>
                  <a:srgbClr val="0070C0"/>
                </a:solidFill>
              </a:rPr>
              <a:t>entretiens personnalisés</a:t>
            </a:r>
          </a:p>
          <a:p>
            <a:pPr marL="514350" indent="-514350"/>
            <a:r>
              <a:rPr lang="fr-FR" dirty="0" smtClean="0"/>
              <a:t>Les tests de positionnement</a:t>
            </a:r>
          </a:p>
          <a:p>
            <a:pPr marL="514350" indent="-514350"/>
            <a:r>
              <a:rPr lang="fr-FR" dirty="0" smtClean="0"/>
              <a:t>La participation des PP de seconde au GPDS</a:t>
            </a:r>
            <a:r>
              <a:rPr lang="fr-FR" dirty="0" smtClean="0">
                <a:solidFill>
                  <a:srgbClr val="0070C0"/>
                </a:solidFill>
              </a:rPr>
              <a:t> tout au long de l’année</a:t>
            </a:r>
          </a:p>
          <a:p>
            <a:pPr marL="514350" indent="-514350"/>
            <a:r>
              <a:rPr lang="fr-FR" dirty="0" smtClean="0"/>
              <a:t>L’AP centré sur la </a:t>
            </a:r>
            <a:r>
              <a:rPr lang="fr-FR" dirty="0" smtClean="0">
                <a:solidFill>
                  <a:srgbClr val="0070C0"/>
                </a:solidFill>
              </a:rPr>
              <a:t>consolidation</a:t>
            </a:r>
            <a:r>
              <a:rPr lang="fr-FR" dirty="0" smtClean="0"/>
              <a:t> en maths et français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fr-FR" dirty="0" smtClean="0"/>
              <a:t>Préparation des sortants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Projet personnel de l’élève bâti dès la 1</a:t>
            </a:r>
            <a:r>
              <a:rPr lang="fr-FR" baseline="30000" dirty="0" smtClean="0"/>
              <a:t>ère</a:t>
            </a:r>
            <a:endParaRPr lang="fr-FR" dirty="0" smtClean="0"/>
          </a:p>
          <a:p>
            <a:r>
              <a:rPr lang="fr-FR" dirty="0" smtClean="0">
                <a:solidFill>
                  <a:srgbClr val="0070C0"/>
                </a:solidFill>
              </a:rPr>
              <a:t>Dédoublement</a:t>
            </a:r>
            <a:r>
              <a:rPr lang="fr-FR" dirty="0" smtClean="0"/>
              <a:t> de toutes les heures de français et de mathématiques en Tale</a:t>
            </a:r>
          </a:p>
          <a:p>
            <a:r>
              <a:rPr lang="fr-FR" dirty="0" smtClean="0"/>
              <a:t>A partir de janvier, travail en groupes </a:t>
            </a:r>
            <a:r>
              <a:rPr lang="fr-FR" dirty="0" smtClean="0">
                <a:solidFill>
                  <a:srgbClr val="0070C0"/>
                </a:solidFill>
              </a:rPr>
              <a:t>« Prépa Sup » et « Prépa Bac »</a:t>
            </a:r>
          </a:p>
          <a:p>
            <a:r>
              <a:rPr lang="fr-FR" dirty="0" smtClean="0"/>
              <a:t>Accompagnement Personnalisé :</a:t>
            </a:r>
          </a:p>
          <a:p>
            <a:pPr lvl="1"/>
            <a:r>
              <a:rPr lang="fr-FR" dirty="0" smtClean="0"/>
              <a:t>Intervention de </a:t>
            </a:r>
            <a:r>
              <a:rPr lang="fr-FR" dirty="0" smtClean="0">
                <a:solidFill>
                  <a:srgbClr val="0070C0"/>
                </a:solidFill>
              </a:rPr>
              <a:t>professeurs et étudiants </a:t>
            </a:r>
            <a:r>
              <a:rPr lang="fr-FR" dirty="0" smtClean="0"/>
              <a:t>de BTS</a:t>
            </a:r>
          </a:p>
          <a:p>
            <a:pPr lvl="1"/>
            <a:r>
              <a:rPr lang="fr-FR" dirty="0" smtClean="0"/>
              <a:t>Préparation à l’insertion professionnelle, en fonction des besoins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Philosophie</a:t>
            </a:r>
            <a:r>
              <a:rPr lang="fr-FR" dirty="0" smtClean="0"/>
              <a:t> en TBP MVRC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fr-FR" dirty="0" smtClean="0"/>
              <a:t>Réforme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L’apprentissage</a:t>
            </a:r>
          </a:p>
          <a:p>
            <a:pPr lvl="1"/>
            <a:r>
              <a:rPr lang="fr-FR" dirty="0" smtClean="0"/>
              <a:t>en 1</a:t>
            </a:r>
            <a:r>
              <a:rPr lang="fr-FR" baseline="30000" dirty="0" smtClean="0"/>
              <a:t>ère</a:t>
            </a:r>
            <a:r>
              <a:rPr lang="fr-FR" dirty="0" smtClean="0"/>
              <a:t> et Tale Bac Pro et CAP PCA</a:t>
            </a:r>
          </a:p>
          <a:p>
            <a:pPr lvl="1"/>
            <a:r>
              <a:rPr lang="fr-FR" dirty="0" smtClean="0"/>
              <a:t>Signature de contrat possible à tout moment de l’année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Le chef d’œuvre</a:t>
            </a:r>
          </a:p>
          <a:p>
            <a:pPr lvl="1"/>
            <a:r>
              <a:rPr lang="fr-FR" dirty="0" smtClean="0"/>
              <a:t>En 2</a:t>
            </a:r>
            <a:r>
              <a:rPr lang="fr-FR" baseline="30000" dirty="0" smtClean="0"/>
              <a:t>nde</a:t>
            </a:r>
            <a:r>
              <a:rPr lang="fr-FR" dirty="0" smtClean="0"/>
              <a:t> CAP à la rentrée : 3h hebdo</a:t>
            </a:r>
          </a:p>
          <a:p>
            <a:pPr lvl="1"/>
            <a:r>
              <a:rPr lang="fr-FR" dirty="0" smtClean="0"/>
              <a:t>Caractère pluridisciplinaire / Produit fini ou événement</a:t>
            </a:r>
          </a:p>
          <a:p>
            <a:r>
              <a:rPr lang="fr-FR" b="1" dirty="0" smtClean="0">
                <a:solidFill>
                  <a:srgbClr val="7030A0"/>
                </a:solidFill>
              </a:rPr>
              <a:t>La </a:t>
            </a:r>
            <a:r>
              <a:rPr lang="fr-FR" b="1" dirty="0" err="1" smtClean="0">
                <a:solidFill>
                  <a:srgbClr val="7030A0"/>
                </a:solidFill>
              </a:rPr>
              <a:t>co</a:t>
            </a:r>
            <a:r>
              <a:rPr lang="fr-FR" b="1" dirty="0" smtClean="0">
                <a:solidFill>
                  <a:srgbClr val="7030A0"/>
                </a:solidFill>
              </a:rPr>
              <a:t>-intervention</a:t>
            </a:r>
          </a:p>
          <a:p>
            <a:pPr lvl="1">
              <a:defRPr/>
            </a:pPr>
            <a:r>
              <a:rPr lang="fr-FR" dirty="0" smtClean="0"/>
              <a:t>Donner du sens aux apprentissages</a:t>
            </a:r>
          </a:p>
          <a:p>
            <a:pPr lvl="1">
              <a:defRPr/>
            </a:pPr>
            <a:r>
              <a:rPr lang="fr-FR" dirty="0" smtClean="0"/>
              <a:t>En seconde Bac Pro : 12 x 2h en maths et en français</a:t>
            </a:r>
          </a:p>
          <a:p>
            <a:pPr lvl="1">
              <a:defRPr/>
            </a:pPr>
            <a:r>
              <a:rPr lang="fr-FR" dirty="0" smtClean="0"/>
              <a:t>En seconde CAP : 12 x 3 h en maths et en français</a:t>
            </a:r>
          </a:p>
          <a:p>
            <a:pPr lvl="1">
              <a:defRPr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lvl="1"/>
            <a:endParaRPr lang="fr-F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fr-FR" dirty="0" smtClean="0">
                <a:solidFill>
                  <a:srgbClr val="0070C0"/>
                </a:solidFill>
              </a:rPr>
              <a:t>Evolution de l’offre de formation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00B050"/>
                </a:solidFill>
              </a:rPr>
              <a:t>organisation pédagogique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2620888"/>
          </a:xfrm>
          <a:solidFill>
            <a:srgbClr val="0070C0"/>
          </a:solidFill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Module complémentaire hydraulique TP en BTS MV</a:t>
            </a:r>
          </a:p>
          <a:p>
            <a:r>
              <a:rPr lang="fr-FR" dirty="0" smtClean="0"/>
              <a:t>Ouverture d’un second groupe de BTS par apprentissage</a:t>
            </a:r>
          </a:p>
          <a:p>
            <a:r>
              <a:rPr lang="fr-FR" dirty="0" smtClean="0"/>
              <a:t>Possibilité de formation en apprentissage sur la SEP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11560" y="4581128"/>
            <a:ext cx="8229600" cy="204482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Co-intervention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Pro. en 1BP TISEC et TBP TISEC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Regroupement 1BP TISEC et 1BP SN en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G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</TotalTime>
  <Words>436</Words>
  <Application>Microsoft Office PowerPoint</Application>
  <PresentationFormat>Affichage à l'écran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Projet d’établissement (1/4)</vt:lpstr>
      <vt:lpstr>Projet d’établissement (2/4)</vt:lpstr>
      <vt:lpstr>Projet d’établissement (3/4)</vt:lpstr>
      <vt:lpstr>Projet d’établissement (4/4)</vt:lpstr>
      <vt:lpstr>RENTREE 2019-20</vt:lpstr>
      <vt:lpstr>Accompagnement des entrants</vt:lpstr>
      <vt:lpstr>Préparation des sortants</vt:lpstr>
      <vt:lpstr>Réforme</vt:lpstr>
      <vt:lpstr>Evolution de l’offre de formation et organisation pédagogique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proviseur</dc:creator>
  <cp:lastModifiedBy>proviseur</cp:lastModifiedBy>
  <cp:revision>61</cp:revision>
  <dcterms:created xsi:type="dcterms:W3CDTF">2019-06-20T07:27:27Z</dcterms:created>
  <dcterms:modified xsi:type="dcterms:W3CDTF">2019-09-28T08:42:37Z</dcterms:modified>
</cp:coreProperties>
</file>